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4" r:id="rId1"/>
  </p:sldMasterIdLst>
  <p:notesMasterIdLst>
    <p:notesMasterId r:id="rId6"/>
  </p:notesMasterIdLst>
  <p:sldIdLst>
    <p:sldId id="256" r:id="rId2"/>
    <p:sldId id="260" r:id="rId3"/>
    <p:sldId id="257" r:id="rId4"/>
    <p:sldId id="258" r:id="rId5"/>
  </p:sldIdLst>
  <p:sldSz cx="6858000" cy="9144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610914B-258F-4B64-8760-763DAD26795F}">
          <p14:sldIdLst>
            <p14:sldId id="256"/>
            <p14:sldId id="260"/>
            <p14:sldId id="257"/>
          </p14:sldIdLst>
        </p14:section>
        <p14:section name="Раздел без заголовка" id="{48AFFC37-7B65-45CB-9C97-8F38DD769B5E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Pack by Diakov" initials="RbD" lastIdx="1" clrIdx="0">
    <p:extLst>
      <p:ext uri="{19B8F6BF-5375-455C-9EA6-DF929625EA0E}">
        <p15:presenceInfo xmlns:p15="http://schemas.microsoft.com/office/powerpoint/2012/main" xmlns="" userId="RePack by Diakov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04DC"/>
    <a:srgbClr val="E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588" autoAdjust="0"/>
    <p:restoredTop sz="94286" autoAdjust="0"/>
  </p:normalViewPr>
  <p:slideViewPr>
    <p:cSldViewPr>
      <p:cViewPr>
        <p:scale>
          <a:sx n="61" d="100"/>
          <a:sy n="61" d="100"/>
        </p:scale>
        <p:origin x="-2556" y="27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2-28T09:27:08.779" idx="1">
    <p:pos x="10" y="10"/>
    <p:text/>
    <p:extLst>
      <p:ext uri="{C676402C-5697-4E1C-873F-D02D1690AC5C}">
        <p15:threadingInfo xmlns:p15="http://schemas.microsoft.com/office/powerpoint/2012/main" xmlns="" timeZoneBias="-18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4FC861-85A1-4B2D-A512-10EB28138A4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96789D-56ED-4848-AA64-7A4ABA35B3F1}">
      <dgm:prSet/>
      <dgm:spPr/>
      <dgm:t>
        <a:bodyPr/>
        <a:lstStyle/>
        <a:p>
          <a:pPr rtl="0"/>
          <a:r>
            <a:rPr lang="ru-RU" smtClean="0"/>
            <a:t>3</a:t>
          </a:r>
          <a:endParaRPr lang="ru-RU"/>
        </a:p>
      </dgm:t>
    </dgm:pt>
    <dgm:pt modelId="{80752419-F173-4789-9CE3-FED301730A44}" type="parTrans" cxnId="{BE6712E4-DEB4-4BBA-90CE-D8018524E364}">
      <dgm:prSet/>
      <dgm:spPr/>
      <dgm:t>
        <a:bodyPr/>
        <a:lstStyle/>
        <a:p>
          <a:endParaRPr lang="ru-RU"/>
        </a:p>
      </dgm:t>
    </dgm:pt>
    <dgm:pt modelId="{00556892-A204-402B-8ADC-75C3D85C2329}" type="sibTrans" cxnId="{BE6712E4-DEB4-4BBA-90CE-D8018524E364}">
      <dgm:prSet/>
      <dgm:spPr/>
      <dgm:t>
        <a:bodyPr/>
        <a:lstStyle/>
        <a:p>
          <a:endParaRPr lang="ru-RU"/>
        </a:p>
      </dgm:t>
    </dgm:pt>
    <dgm:pt modelId="{44430C8F-D411-4495-9D5A-86992A5E8810}" type="pres">
      <dgm:prSet presAssocID="{944FC861-85A1-4B2D-A512-10EB28138A4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C1FBDC0-0280-4003-AA04-3B2E66A23CDD}" type="pres">
      <dgm:prSet presAssocID="{2196789D-56ED-4848-AA64-7A4ABA35B3F1}" presName="node" presStyleLbl="node1" presStyleIdx="0" presStyleCnt="1" custScaleY="142433" custRadScaleRad="108622" custRadScaleInc="28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6712E4-DEB4-4BBA-90CE-D8018524E364}" srcId="{944FC861-85A1-4B2D-A512-10EB28138A4B}" destId="{2196789D-56ED-4848-AA64-7A4ABA35B3F1}" srcOrd="0" destOrd="0" parTransId="{80752419-F173-4789-9CE3-FED301730A44}" sibTransId="{00556892-A204-402B-8ADC-75C3D85C2329}"/>
    <dgm:cxn modelId="{B74ECAA6-C9CB-4D9B-A2ED-756D68810FCB}" type="presOf" srcId="{2196789D-56ED-4848-AA64-7A4ABA35B3F1}" destId="{0C1FBDC0-0280-4003-AA04-3B2E66A23CDD}" srcOrd="0" destOrd="0" presId="urn:microsoft.com/office/officeart/2005/8/layout/cycle2"/>
    <dgm:cxn modelId="{DE4E156E-C708-4F72-8B18-1331E8E3F014}" type="presOf" srcId="{944FC861-85A1-4B2D-A512-10EB28138A4B}" destId="{44430C8F-D411-4495-9D5A-86992A5E8810}" srcOrd="0" destOrd="0" presId="urn:microsoft.com/office/officeart/2005/8/layout/cycle2"/>
    <dgm:cxn modelId="{4F0D1659-7624-4FAE-B287-ED47552F1B06}" type="presParOf" srcId="{44430C8F-D411-4495-9D5A-86992A5E8810}" destId="{0C1FBDC0-0280-4003-AA04-3B2E66A23CD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1FBDC0-0280-4003-AA04-3B2E66A23CDD}">
      <dsp:nvSpPr>
        <dsp:cNvPr id="0" name=""/>
        <dsp:cNvSpPr/>
      </dsp:nvSpPr>
      <dsp:spPr>
        <a:xfrm>
          <a:off x="0" y="0"/>
          <a:ext cx="324128" cy="461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3</a:t>
          </a:r>
          <a:endParaRPr lang="ru-RU" sz="1900" kern="1200"/>
        </a:p>
      </dsp:txBody>
      <dsp:txXfrm>
        <a:off x="47467" y="67609"/>
        <a:ext cx="229194" cy="3264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BE6DA-3B92-43E3-A1B5-D16F00B4848D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0413" y="746125"/>
            <a:ext cx="27971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B7103-5CBA-4587-9D24-D88B296AB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30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050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613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02FC766-7B01-4D1A-8366-CEB4CE4C3223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go.mail.ru/redir?via_page=1&amp;type=sr&amp;redir=eJzLKCkpKLbS10-tKChKLS7WTc7IzEvUKyrVTyqt1K8qq0ytSslPzsjO1GdgMDQ1NTQ3NjA3NWf46r3eyMUiWoF17wzN5Fus1gB1MRfT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9.png"/><Relationship Id="rId5" Type="http://schemas.openxmlformats.org/officeDocument/2006/relationships/image" Target="../media/image4.emf"/><Relationship Id="rId10" Type="http://schemas.openxmlformats.org/officeDocument/2006/relationships/image" Target="../media/image8.png"/><Relationship Id="rId4" Type="http://schemas.openxmlformats.org/officeDocument/2006/relationships/image" Target="../media/image3.jpe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openxmlformats.org/officeDocument/2006/relationships/image" Target="../media/image13.wmf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6.png"/><Relationship Id="rId5" Type="http://schemas.openxmlformats.org/officeDocument/2006/relationships/diagramLayout" Target="../diagrams/layout1.xml"/><Relationship Id="rId15" Type="http://schemas.openxmlformats.org/officeDocument/2006/relationships/image" Target="../media/image20.png"/><Relationship Id="rId10" Type="http://schemas.openxmlformats.org/officeDocument/2006/relationships/hyperlink" Target="https://e.mail.ru/attachment/15492635440000000294/0;1" TargetMode="External"/><Relationship Id="rId4" Type="http://schemas.openxmlformats.org/officeDocument/2006/relationships/diagramData" Target="../diagrams/data1.xml"/><Relationship Id="rId9" Type="http://schemas.openxmlformats.org/officeDocument/2006/relationships/image" Target="../media/image15.jpeg"/><Relationship Id="rId1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hyperlink" Target="https://e.mail.ru/attachment/15492911950000000550/0;1" TargetMode="External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" name="Рисунок 61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1604" y="7693833"/>
            <a:ext cx="1997714" cy="1415134"/>
          </a:xfrm>
          <a:prstGeom prst="rect">
            <a:avLst/>
          </a:prstGeom>
        </p:spPr>
      </p:pic>
      <p:pic>
        <p:nvPicPr>
          <p:cNvPr id="24" name="Picture 6" descr="C:\Users\ПК\Downloads\Holidays_Victory_Day_9_May_Vector_Graphics_Star_521804_300x20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840" y="822659"/>
            <a:ext cx="1421900" cy="391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89" y="3732626"/>
            <a:ext cx="5948866" cy="186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ПК\Downloads\Holidays_Victory_Day_9_May_Vector_Graphics_Star_521804_300x20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90" y="6646986"/>
            <a:ext cx="6032976" cy="527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ПК\Downloads\115101700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99" y="972254"/>
            <a:ext cx="1324149" cy="41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259632" y="2204590"/>
            <a:ext cx="1512168" cy="6370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0888" y="1984386"/>
            <a:ext cx="2564904" cy="136815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endParaRPr lang="ru-RU" sz="2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4703" y="1763688"/>
            <a:ext cx="223224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7272" y="-3175"/>
            <a:ext cx="630932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Школьный Калейдоскоп</a:t>
            </a:r>
            <a:endParaRPr lang="ru-RU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060848" y="5099281"/>
            <a:ext cx="3024336" cy="815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31535" y="8"/>
            <a:ext cx="1426469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Ежемесячное издание     </a:t>
            </a:r>
          </a:p>
          <a:p>
            <a:pPr algn="ctr"/>
            <a:r>
              <a:rPr lang="ru-RU" sz="1100" dirty="0"/>
              <a:t> </a:t>
            </a:r>
            <a:r>
              <a:rPr lang="ru-RU" sz="1100" dirty="0" smtClean="0"/>
              <a:t>февраль  2021</a:t>
            </a:r>
          </a:p>
          <a:p>
            <a:pPr algn="ctr"/>
            <a:r>
              <a:rPr lang="ru-RU" sz="1100" dirty="0" smtClean="0"/>
              <a:t>МБОУ «СОШ №24»                     №</a:t>
            </a:r>
            <a:r>
              <a:rPr lang="ru-RU" sz="1100" dirty="0"/>
              <a:t>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69138" y="8731309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045624" y="785727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4421" y="1543946"/>
            <a:ext cx="21411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04421" y="1077702"/>
            <a:ext cx="370469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          </a:t>
            </a:r>
            <a:endParaRPr lang="ru-RU" sz="1400" b="1" i="1" dirty="0"/>
          </a:p>
        </p:txBody>
      </p:sp>
      <p:sp>
        <p:nvSpPr>
          <p:cNvPr id="10" name="AutoShape 2" descr="https://dreem-pics.com/uploads/posts/2017-10/1507982553_117386380_____el1__9_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4" descr="https://dreem-pics.com/uploads/posts/2017-10/1507982553_117386380_____el1__9_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14153" y="785727"/>
            <a:ext cx="61438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endParaRPr lang="ru-RU" sz="1400" b="1" dirty="0">
              <a:solidFill>
                <a:srgbClr val="FF0000"/>
              </a:solidFill>
            </a:endParaRPr>
          </a:p>
          <a:p>
            <a:pPr algn="ctr"/>
            <a:endParaRPr lang="ru-RU" sz="1400" b="1" dirty="0" smtClean="0">
              <a:solidFill>
                <a:srgbClr val="FF0000"/>
              </a:solidFill>
            </a:endParaRPr>
          </a:p>
        </p:txBody>
      </p:sp>
      <p:sp>
        <p:nvSpPr>
          <p:cNvPr id="4" name="AutoShape 2" descr="http://itd0.mycdn.me/image?id=862831533603&amp;t=20&amp;plc=WEB&amp;tkn=*rl2cy6vaMJlC8zsNomwmEZ0fer8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5" descr="http://wonderhostels.ru/img/blog/blokada1.jpg"/>
          <p:cNvSpPr>
            <a:spLocks noChangeAspect="1" noChangeArrowheads="1"/>
          </p:cNvSpPr>
          <p:nvPr/>
        </p:nvSpPr>
        <p:spPr bwMode="auto">
          <a:xfrm>
            <a:off x="520700" y="320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12" descr="https://openclipart.org/image/800px/svg_to_png/263144/Prismatic-Fireworks-6-No-Background.png"/>
          <p:cNvSpPr>
            <a:spLocks noChangeAspect="1" noChangeArrowheads="1"/>
          </p:cNvSpPr>
          <p:nvPr/>
        </p:nvSpPr>
        <p:spPr bwMode="auto">
          <a:xfrm>
            <a:off x="673100" y="4730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AutoShape 2" descr="https://express-china.ru/upload/iblock/dda/stars.jpeg">
            <a:hlinkClick r:id="rId8"/>
          </p:cNvPr>
          <p:cNvSpPr>
            <a:spLocks noChangeAspect="1" noChangeArrowheads="1"/>
          </p:cNvSpPr>
          <p:nvPr/>
        </p:nvSpPr>
        <p:spPr bwMode="auto">
          <a:xfrm>
            <a:off x="347663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288362" y="1644168"/>
            <a:ext cx="300249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2122" y="3663864"/>
            <a:ext cx="6307278" cy="242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1898322" y="7322566"/>
            <a:ext cx="48965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</a:t>
            </a:r>
            <a:r>
              <a:rPr lang="ru-RU" sz="1200" b="1" dirty="0" smtClean="0"/>
              <a:t>   </a:t>
            </a:r>
            <a:r>
              <a:rPr lang="ru-RU" sz="1200" i="1" dirty="0" smtClean="0"/>
              <a:t>     </a:t>
            </a:r>
            <a:endParaRPr lang="ru-RU" sz="1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61889" y="541227"/>
            <a:ext cx="44198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2B2B2B"/>
                </a:solidFill>
                <a:latin typeface="Marck Script"/>
              </a:rPr>
              <a:t>Мужество воспитывается изо дня в день, в упорном сопротивлении трудностям</a:t>
            </a:r>
            <a:r>
              <a:rPr lang="ru-RU" sz="1400" dirty="0" smtClean="0">
                <a:solidFill>
                  <a:srgbClr val="2B2B2B"/>
                </a:solidFill>
                <a:latin typeface="Marck Script"/>
              </a:rPr>
              <a:t>.</a:t>
            </a:r>
          </a:p>
          <a:p>
            <a:pPr algn="r"/>
            <a:r>
              <a:rPr lang="ru-RU" sz="1400" dirty="0" err="1" smtClean="0">
                <a:solidFill>
                  <a:srgbClr val="41229E"/>
                </a:solidFill>
                <a:latin typeface="Marck Script"/>
              </a:rPr>
              <a:t>Н.А.Островский</a:t>
            </a:r>
            <a:endParaRPr lang="ru-RU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705739" y="1246649"/>
            <a:ext cx="3547043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444444"/>
                </a:solidFill>
                <a:latin typeface="Open Sans"/>
              </a:rPr>
              <a:t> </a:t>
            </a:r>
            <a:r>
              <a:rPr lang="ru-RU" sz="1400" b="1" dirty="0">
                <a:solidFill>
                  <a:srgbClr val="FF0000"/>
                </a:solidFill>
                <a:latin typeface="Open Sans"/>
              </a:rPr>
              <a:t>С</a:t>
            </a:r>
            <a:r>
              <a:rPr lang="ru-RU" sz="1400" b="1" dirty="0" smtClean="0">
                <a:solidFill>
                  <a:srgbClr val="FF0000"/>
                </a:solidFill>
                <a:latin typeface="Open Sans"/>
              </a:rPr>
              <a:t> праздником!</a:t>
            </a:r>
          </a:p>
          <a:p>
            <a:pPr algn="just"/>
            <a:r>
              <a:rPr lang="ru-RU" sz="1400" dirty="0" smtClean="0">
                <a:solidFill>
                  <a:srgbClr val="444444"/>
                </a:solidFill>
                <a:latin typeface="Open Sans"/>
              </a:rPr>
              <a:t>Дорогие </a:t>
            </a:r>
            <a:r>
              <a:rPr lang="ru-RU" sz="1400" dirty="0">
                <a:solidFill>
                  <a:srgbClr val="444444"/>
                </a:solidFill>
                <a:latin typeface="Open Sans"/>
              </a:rPr>
              <a:t>наши </a:t>
            </a:r>
            <a:r>
              <a:rPr lang="ru-RU" sz="1400" dirty="0" smtClean="0">
                <a:solidFill>
                  <a:srgbClr val="444444"/>
                </a:solidFill>
                <a:latin typeface="Open Sans"/>
              </a:rPr>
              <a:t>мужчины! </a:t>
            </a:r>
            <a:r>
              <a:rPr lang="ru-RU" sz="1400" dirty="0">
                <a:solidFill>
                  <a:srgbClr val="444444"/>
                </a:solidFill>
                <a:latin typeface="Open Sans"/>
              </a:rPr>
              <a:t>От всего сердца поздравляем вас с Днём защитника Отечества и выражаем вам наше восхищение! Желаем вам всего самого наилучшего: пусть здоровье будет крепким и </a:t>
            </a:r>
            <a:r>
              <a:rPr lang="ru-RU" sz="1400" dirty="0" smtClean="0">
                <a:solidFill>
                  <a:srgbClr val="444444"/>
                </a:solidFill>
                <a:latin typeface="Open Sans"/>
              </a:rPr>
              <a:t>надёжным, </a:t>
            </a:r>
            <a:r>
              <a:rPr lang="ru-RU" sz="1400" dirty="0">
                <a:solidFill>
                  <a:srgbClr val="444444"/>
                </a:solidFill>
                <a:latin typeface="Open Sans"/>
              </a:rPr>
              <a:t>пусть возможности опережают желания! И, конечно же, пусть рядом будут всегда дорогие сердцу люди, а любовь и дружба будут верными соратниками!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dirty="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51464" y="1308947"/>
            <a:ext cx="2407854" cy="2377488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38170" y="3858194"/>
            <a:ext cx="4014826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1400" b="1" dirty="0" smtClean="0">
                <a:solidFill>
                  <a:srgbClr val="3C4052"/>
                </a:solidFill>
                <a:latin typeface="Times New Roman" panose="02020603050405020304" pitchFamily="18" charset="0"/>
              </a:rPr>
              <a:t>Лыжня России</a:t>
            </a:r>
          </a:p>
          <a:p>
            <a:pPr algn="just" fontAlgn="base"/>
            <a:r>
              <a:rPr lang="ru-RU" sz="1400" dirty="0" smtClean="0">
                <a:solidFill>
                  <a:srgbClr val="3C4052"/>
                </a:solidFill>
                <a:latin typeface="Times New Roman" panose="02020603050405020304" pitchFamily="18" charset="0"/>
              </a:rPr>
              <a:t>      Старт </a:t>
            </a:r>
            <a:r>
              <a:rPr lang="ru-RU" sz="1400" dirty="0">
                <a:solidFill>
                  <a:srgbClr val="3C4052"/>
                </a:solidFill>
                <a:latin typeface="Times New Roman" panose="02020603050405020304" pitchFamily="18" charset="0"/>
              </a:rPr>
              <a:t>мероприятиям был дан еще 8 февраля. В школе проводился лыжный забег для обучающихся 1-8 классов.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 fontAlgn="base"/>
            <a:r>
              <a:rPr lang="ru-RU" sz="1400" dirty="0">
                <a:solidFill>
                  <a:srgbClr val="3C4052"/>
                </a:solidFill>
                <a:latin typeface="Times New Roman" panose="02020603050405020304" pitchFamily="18" charset="0"/>
              </a:rPr>
              <a:t>В городской «Гонке сильнейших» победу одержали ученик 8 г класса </a:t>
            </a:r>
            <a:r>
              <a:rPr lang="ru-RU" sz="1400" dirty="0" err="1">
                <a:solidFill>
                  <a:srgbClr val="3C4052"/>
                </a:solidFill>
                <a:latin typeface="Times New Roman" panose="02020603050405020304" pitchFamily="18" charset="0"/>
              </a:rPr>
              <a:t>Алатырев</a:t>
            </a:r>
            <a:r>
              <a:rPr lang="ru-RU" sz="1400" dirty="0">
                <a:solidFill>
                  <a:srgbClr val="3C4052"/>
                </a:solidFill>
                <a:latin typeface="Times New Roman" panose="02020603050405020304" pitchFamily="18" charset="0"/>
              </a:rPr>
              <a:t> Кирилл (1 место),  ученица 7 г класса </a:t>
            </a:r>
            <a:r>
              <a:rPr lang="ru-RU" sz="1400" dirty="0" err="1">
                <a:solidFill>
                  <a:srgbClr val="3C4052"/>
                </a:solidFill>
                <a:latin typeface="Times New Roman" panose="02020603050405020304" pitchFamily="18" charset="0"/>
              </a:rPr>
              <a:t>Крук</a:t>
            </a:r>
            <a:r>
              <a:rPr lang="ru-RU" sz="1400" dirty="0">
                <a:solidFill>
                  <a:srgbClr val="3C4052"/>
                </a:solidFill>
                <a:latin typeface="Times New Roman" panose="02020603050405020304" pitchFamily="18" charset="0"/>
              </a:rPr>
              <a:t> Валерия (2 место), ученик 9 Б класса Орехов Александр (2 место)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 fontAlgn="base"/>
            <a:r>
              <a:rPr lang="ru-RU" sz="1400" dirty="0">
                <a:solidFill>
                  <a:srgbClr val="3C4052"/>
                </a:solidFill>
                <a:latin typeface="Times New Roman" panose="02020603050405020304" pitchFamily="18" charset="0"/>
              </a:rPr>
              <a:t>   </a:t>
            </a:r>
            <a:r>
              <a:rPr lang="ru-RU" sz="1400" dirty="0" smtClean="0">
                <a:solidFill>
                  <a:srgbClr val="3C4052"/>
                </a:solidFill>
                <a:latin typeface="Times New Roman" panose="02020603050405020304" pitchFamily="18" charset="0"/>
              </a:rPr>
              <a:t>13 </a:t>
            </a:r>
            <a:r>
              <a:rPr lang="ru-RU" sz="1400" dirty="0">
                <a:solidFill>
                  <a:srgbClr val="3C4052"/>
                </a:solidFill>
                <a:latin typeface="Times New Roman" panose="02020603050405020304" pitchFamily="18" charset="0"/>
              </a:rPr>
              <a:t>февраля 2021 года в  Альметьевске состоялся массовый лыжный забег «Лыжня Татарстана-2021» на городском ипподроме. Юноши школы приняли активное участие.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4421" y="3926646"/>
            <a:ext cx="1983122" cy="1381125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8089" y="5361308"/>
            <a:ext cx="2035944" cy="1333131"/>
          </a:xfrm>
          <a:prstGeom prst="rect">
            <a:avLst/>
          </a:prstGeom>
        </p:spPr>
      </p:pic>
      <p:sp>
        <p:nvSpPr>
          <p:cNvPr id="6146" name="TextBox 6145"/>
          <p:cNvSpPr txBox="1"/>
          <p:nvPr/>
        </p:nvSpPr>
        <p:spPr>
          <a:xfrm>
            <a:off x="788089" y="6956466"/>
            <a:ext cx="346469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Calibri" panose="020F0502020204030204" pitchFamily="34" charset="0"/>
              </a:rPr>
              <a:t>18 февраля 2021 года учитель </a:t>
            </a:r>
            <a:r>
              <a:rPr lang="ru-RU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истории и обществознания </a:t>
            </a:r>
            <a:r>
              <a:rPr lang="ru-RU" sz="1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Ситдикова</a:t>
            </a:r>
            <a:r>
              <a:rPr lang="ru-RU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 Эльмира </a:t>
            </a:r>
            <a:r>
              <a:rPr lang="ru-RU" sz="1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Хафисовна</a:t>
            </a:r>
            <a:r>
              <a:rPr lang="ru-RU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 с обучающимися 9 б класса </a:t>
            </a:r>
            <a:r>
              <a:rPr lang="ru-RU" sz="1400" dirty="0">
                <a:solidFill>
                  <a:srgbClr val="000000"/>
                </a:solidFill>
                <a:latin typeface="Calibri" panose="020F0502020204030204" pitchFamily="34" charset="0"/>
              </a:rPr>
              <a:t> провела  парламентский урок, посвященный объявленному в республике </a:t>
            </a:r>
            <a:r>
              <a:rPr lang="ru-RU" sz="1400">
                <a:solidFill>
                  <a:srgbClr val="000000"/>
                </a:solidFill>
                <a:latin typeface="Calibri" panose="020F0502020204030204" pitchFamily="34" charset="0"/>
              </a:rPr>
              <a:t>Году </a:t>
            </a:r>
            <a:r>
              <a:rPr lang="ru-RU" sz="1400" smtClean="0">
                <a:solidFill>
                  <a:srgbClr val="000000"/>
                </a:solidFill>
                <a:latin typeface="Calibri" panose="020F0502020204030204" pitchFamily="34" charset="0"/>
              </a:rPr>
              <a:t>родного языка </a:t>
            </a:r>
            <a:r>
              <a:rPr lang="ru-RU" sz="1400" dirty="0">
                <a:solidFill>
                  <a:srgbClr val="000000"/>
                </a:solidFill>
                <a:latin typeface="Calibri" panose="020F0502020204030204" pitchFamily="34" charset="0"/>
              </a:rPr>
              <a:t>и народного единства, </a:t>
            </a:r>
            <a:r>
              <a:rPr lang="ru-RU" sz="1400">
                <a:solidFill>
                  <a:srgbClr val="000000"/>
                </a:solidFill>
                <a:latin typeface="Calibri" panose="020F0502020204030204" pitchFamily="34" charset="0"/>
              </a:rPr>
              <a:t>на </a:t>
            </a:r>
            <a:r>
              <a:rPr lang="ru-RU" sz="1400" smtClean="0">
                <a:solidFill>
                  <a:srgbClr val="000000"/>
                </a:solidFill>
                <a:latin typeface="Calibri" panose="020F0502020204030204" pitchFamily="34" charset="0"/>
              </a:rPr>
              <a:t>тему </a:t>
            </a:r>
            <a:r>
              <a:rPr lang="ru-RU" sz="1400" dirty="0">
                <a:solidFill>
                  <a:srgbClr val="000000"/>
                </a:solidFill>
                <a:latin typeface="Calibri" panose="020F0502020204030204" pitchFamily="34" charset="0"/>
              </a:rPr>
              <a:t>«Татарстан – наш общий дом. Единство народов, культурное и языковое многообразие как уникальное богатство республики».</a:t>
            </a:r>
            <a:endParaRPr lang="ru-RU" sz="1400" dirty="0"/>
          </a:p>
        </p:txBody>
      </p:sp>
      <p:pic>
        <p:nvPicPr>
          <p:cNvPr id="6147" name="Рисунок 614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61048" y="7055870"/>
            <a:ext cx="2875606" cy="7968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980" y="7003284"/>
            <a:ext cx="1584176" cy="1019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4039536" y="6402141"/>
            <a:ext cx="648074" cy="28052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08720" y="4164121"/>
            <a:ext cx="24482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100" b="1" dirty="0" smtClean="0"/>
          </a:p>
          <a:p>
            <a:pPr algn="ctr"/>
            <a:endParaRPr lang="ru-RU" sz="1100" b="1" dirty="0"/>
          </a:p>
          <a:p>
            <a:pPr algn="ctr"/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692697" y="-18863"/>
            <a:ext cx="6165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4704" y="37513"/>
            <a:ext cx="43924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/>
              <a:t> </a:t>
            </a:r>
          </a:p>
        </p:txBody>
      </p:sp>
      <p:sp>
        <p:nvSpPr>
          <p:cNvPr id="9" name="TextBox 8"/>
          <p:cNvSpPr txBox="1"/>
          <p:nvPr/>
        </p:nvSpPr>
        <p:spPr>
          <a:xfrm flipH="1">
            <a:off x="6489340" y="880725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2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522075" y="2843808"/>
            <a:ext cx="4248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           </a:t>
            </a:r>
            <a:endParaRPr lang="ru-RU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729855" y="12913"/>
            <a:ext cx="60909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 </a:t>
            </a:r>
          </a:p>
          <a:p>
            <a:r>
              <a:rPr lang="ru-RU" sz="1200" dirty="0"/>
              <a:t> 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4704" y="12913"/>
            <a:ext cx="6130455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600" b="1" dirty="0">
                <a:solidFill>
                  <a:prstClr val="black"/>
                </a:solidFill>
              </a:rPr>
              <a:t>Фестиваль – 2021</a:t>
            </a:r>
          </a:p>
          <a:p>
            <a:pPr lvl="0"/>
            <a:r>
              <a:rPr lang="ru-RU" sz="1400" dirty="0" smtClean="0">
                <a:solidFill>
                  <a:prstClr val="black"/>
                </a:solidFill>
              </a:rPr>
              <a:t>	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традиции в январе-феврале в нашей школе прошёл третий фестиваль молодых педагогов «Есть идея!».</a:t>
            </a:r>
          </a:p>
          <a:p>
            <a:pPr lvl="0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неблагополучной эпидемиологической обстановкой из-за вспышки </a:t>
            </a:r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короновирусной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инфекции, в целях предупреждения ее распространения на территории Российской Федерации, защиты здоровья, прав и законных интересов граждан Российской Федерации, а также во исполнение мер, предпринятых Правительством Российской Федерации и высшими исполнительными органами власти субъектов Российской Федерации по недопущению распространения случаев заболевания, было принято решение провести Фестиваль заочно.</a:t>
            </a:r>
          </a:p>
          <a:p>
            <a:pPr lvl="0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На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фестивале приняли участие более 20 молодых педагогов Альметьевска, Бугульмы и Азнакаева. Места распределились следующим образом:</a:t>
            </a:r>
          </a:p>
          <a:p>
            <a:pPr lvl="0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-номинация «Я в учителя пошёл» (эссе):</a:t>
            </a:r>
          </a:p>
          <a:p>
            <a:pPr lvl="0"/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Гиматдинова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Алия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Илсуровна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МБОУ «СОШ №11» г. Альметьевск, 1 место</a:t>
            </a:r>
          </a:p>
          <a:p>
            <a:pPr lvl="0"/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Сайфутдинова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Алиса </a:t>
            </a:r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Фандасовна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МБОУ «СОШ №12» г. Альметьевск,</a:t>
            </a:r>
          </a:p>
          <a:p>
            <a:pPr lvl="0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место; наставник- Шаяхметова </a:t>
            </a:r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Айгуль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Нургаязовна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Гуркина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Альбина </a:t>
            </a:r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Айратовна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МБОУ «СОШ №13» г. Альметьевск, 3 место</a:t>
            </a:r>
          </a:p>
          <a:p>
            <a:pPr lvl="0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номинация « Методическая разработка учебного занятия(классного часа)»</a:t>
            </a:r>
          </a:p>
          <a:p>
            <a:pPr lvl="0"/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Муллабаева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Равиля </a:t>
            </a:r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Рамзаевна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МБОУ « СОШ№20», г. Альметьевск, 1 место; наставник-</a:t>
            </a:r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Хамидуллина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Светлана Викторовна</a:t>
            </a:r>
          </a:p>
          <a:p>
            <a:pPr lvl="0"/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Закиуллина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Алсу Альбертовна - Гимназия №1 им. </a:t>
            </a:r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Р.Фахретдина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Альметьевск, 2 место</a:t>
            </a:r>
          </a:p>
          <a:p>
            <a:pPr lvl="0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Асанова </a:t>
            </a:r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Миляуша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Линаровна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МБОУ «СОШ №1» г. Азнакаево, 3 место.</a:t>
            </a:r>
          </a:p>
          <a:p>
            <a:pPr lvl="0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номинация « Есть идея!»:</a:t>
            </a:r>
          </a:p>
          <a:p>
            <a:pPr lvl="0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Орешкина Оксана Владимировна - МБОУ «СОШ №12» г. Альметьевск,</a:t>
            </a:r>
          </a:p>
          <a:p>
            <a:pPr lvl="0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место; наставник-Шаяхметова </a:t>
            </a:r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Айгуль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Нургаязовна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Сидулова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Ирина Робертовна - МБОУ «СОШ №11» г. Альметьевск, 2 место</a:t>
            </a:r>
          </a:p>
          <a:p>
            <a:pPr lvl="0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Маркелова Инна Сергеевна -МБОУ «СОШ №15» г. Альметьевск, 3 место; наставник-Лабутина Екатерина Викторовна</a:t>
            </a:r>
          </a:p>
          <a:p>
            <a:pPr lvl="0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Фадеева Наталья Евгеньевна - МБОУ «СОШ №25 им.70-летия нефти Татарстана» г. Альметьевск, 3 место</a:t>
            </a:r>
          </a:p>
          <a:p>
            <a:pPr lvl="0" algn="r"/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А.Бикмухаметова</a:t>
            </a:r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родного языка</a:t>
            </a:r>
          </a:p>
          <a:p>
            <a:pPr lvl="0" algn="r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литературы МБОУ «СОШ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№24»</a:t>
            </a:r>
          </a:p>
        </p:txBody>
      </p:sp>
      <p:pic>
        <p:nvPicPr>
          <p:cNvPr id="1032" name="Picture 8" descr="C:\Program Files\Microsoft Office\MEDIA\CAGCAT10\j0299125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04" y="42143"/>
            <a:ext cx="792088" cy="512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729855" y="8001295"/>
            <a:ext cx="3429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/>
              <a:t>Вы выбрали путь педагога,</a:t>
            </a:r>
          </a:p>
          <a:p>
            <a:r>
              <a:rPr lang="ru-RU" sz="1600" dirty="0"/>
              <a:t>Прекрасный и правильный путь.</a:t>
            </a:r>
          </a:p>
          <a:p>
            <a:r>
              <a:rPr lang="ru-RU" sz="1600" dirty="0"/>
              <a:t>Пусть сил и терпения много</a:t>
            </a:r>
          </a:p>
          <a:p>
            <a:r>
              <a:rPr lang="ru-RU" sz="1600" dirty="0"/>
              <a:t>Успеют к Вам сразу прильнуть.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33057" y="8022898"/>
            <a:ext cx="30603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Спасибо за Ваши старания,</a:t>
            </a:r>
          </a:p>
          <a:p>
            <a:r>
              <a:rPr lang="ru-RU" sz="1600" dirty="0"/>
              <a:t>Спасибо за Ваши труды,</a:t>
            </a:r>
          </a:p>
          <a:p>
            <a:r>
              <a:rPr lang="ru-RU" sz="1600" dirty="0"/>
              <a:t>Пусть сбудутся Ваши желания,</a:t>
            </a:r>
          </a:p>
          <a:p>
            <a:r>
              <a:rPr lang="ru-RU" sz="1600" dirty="0"/>
              <a:t>Счастливы будьте Вы.</a:t>
            </a:r>
          </a:p>
        </p:txBody>
      </p:sp>
    </p:spTree>
    <p:extLst>
      <p:ext uri="{BB962C8B-B14F-4D97-AF65-F5344CB8AC3E}">
        <p14:creationId xmlns:p14="http://schemas.microsoft.com/office/powerpoint/2010/main" val="97849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12" y="4828234"/>
            <a:ext cx="6045499" cy="86481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16244" y="3430186"/>
            <a:ext cx="29994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	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719848000"/>
              </p:ext>
            </p:extLst>
          </p:nvPr>
        </p:nvGraphicFramePr>
        <p:xfrm>
          <a:off x="6516241" y="8682341"/>
          <a:ext cx="324128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581453" y="4431946"/>
            <a:ext cx="32761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               </a:t>
            </a:r>
            <a:endParaRPr lang="ru-RU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764704" y="0"/>
            <a:ext cx="6093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335188" y="3430185"/>
            <a:ext cx="2952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    </a:t>
            </a:r>
            <a:endParaRPr lang="ru-RU" sz="1400" dirty="0"/>
          </a:p>
        </p:txBody>
      </p:sp>
      <p:pic>
        <p:nvPicPr>
          <p:cNvPr id="1027" name="Picture 3" descr="C:\Users\Исмагилова\Desktop\23 февраля\DSC0083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1398" y="-7772400"/>
            <a:ext cx="268888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AutoShape 8" descr="http://www.dolina-podarkov.ru/UserFiles/Files/zvezda_i_lenta.jpg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284985" y="24526"/>
            <a:ext cx="35972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1000" dirty="0"/>
          </a:p>
        </p:txBody>
      </p:sp>
      <p:sp>
        <p:nvSpPr>
          <p:cNvPr id="18" name="TextBox 17"/>
          <p:cNvSpPr txBox="1"/>
          <p:nvPr/>
        </p:nvSpPr>
        <p:spPr>
          <a:xfrm>
            <a:off x="2596495" y="3133581"/>
            <a:ext cx="2507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3606063" y="2275054"/>
            <a:ext cx="3046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              </a:t>
            </a:r>
          </a:p>
          <a:p>
            <a:r>
              <a:rPr lang="ru-RU" sz="1200" dirty="0" smtClean="0"/>
              <a:t>              </a:t>
            </a:r>
            <a:endParaRPr lang="ru-RU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705609" y="6466344"/>
            <a:ext cx="2467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        </a:t>
            </a:r>
            <a:endParaRPr lang="ru-RU" sz="1200" dirty="0"/>
          </a:p>
        </p:txBody>
      </p:sp>
      <p:sp>
        <p:nvSpPr>
          <p:cNvPr id="17" name="AutoShape 7" descr="https://apf.mail.ru/cgi-bin/readmsg?id=15492635440000000294;0;1&amp;af_preview=1&amp;exif=1">
            <a:hlinkClick r:id="rId10"/>
          </p:cNvPr>
          <p:cNvSpPr>
            <a:spLocks noChangeAspect="1" noChangeArrowheads="1"/>
          </p:cNvSpPr>
          <p:nvPr/>
        </p:nvSpPr>
        <p:spPr bwMode="auto">
          <a:xfrm>
            <a:off x="42863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087244" y="7356456"/>
            <a:ext cx="3429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 smtClean="0"/>
              <a:t>.</a:t>
            </a:r>
            <a:endParaRPr lang="ru-RU" sz="1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105" y="4176775"/>
            <a:ext cx="1869264" cy="894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Users\ПК\Downloads\106337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80" y="2176779"/>
            <a:ext cx="615125" cy="349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40312" y="50544"/>
            <a:ext cx="6141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“</a:t>
            </a:r>
            <a:r>
              <a:rPr lang="ru-RU" b="1" dirty="0" err="1"/>
              <a:t>Игелек</a:t>
            </a:r>
            <a:r>
              <a:rPr lang="ru-RU" b="1" dirty="0"/>
              <a:t> </a:t>
            </a:r>
            <a:r>
              <a:rPr lang="ru-RU" b="1" dirty="0" err="1"/>
              <a:t>орлыклары</a:t>
            </a:r>
            <a:r>
              <a:rPr lang="ru-RU" b="1" dirty="0"/>
              <a:t> </a:t>
            </a:r>
            <a:r>
              <a:rPr lang="ru-RU" b="1" dirty="0" err="1"/>
              <a:t>чәчегез</a:t>
            </a:r>
            <a:r>
              <a:rPr lang="ru-RU" b="1" dirty="0"/>
              <a:t>, </a:t>
            </a:r>
            <a:r>
              <a:rPr lang="ru-RU" b="1" dirty="0" err="1"/>
              <a:t>бәхет</a:t>
            </a:r>
            <a:r>
              <a:rPr lang="ru-RU" b="1" dirty="0"/>
              <a:t> </a:t>
            </a:r>
            <a:r>
              <a:rPr lang="ru-RU" b="1" dirty="0" err="1"/>
              <a:t>игеннәре</a:t>
            </a:r>
            <a:r>
              <a:rPr lang="ru-RU" b="1" dirty="0"/>
              <a:t> </a:t>
            </a:r>
            <a:r>
              <a:rPr lang="ru-RU" b="1" dirty="0" err="1"/>
              <a:t>игәрсез</a:t>
            </a:r>
            <a:r>
              <a:rPr lang="ru-RU" b="1" dirty="0"/>
              <a:t>”.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71105" y="412280"/>
            <a:ext cx="1911106" cy="192356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718493" y="385353"/>
            <a:ext cx="4378966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 ӘДИПНЕҢ ТӘРҖЕМӘИ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ХӘЛЕ (</a:t>
            </a:r>
            <a:r>
              <a:rPr 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дәвамы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</a:p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Ризаэтдин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Фәхретдин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1886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елда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Казанга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сәяхәт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итеп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заманының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олуг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тарихчысы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һәм  дин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галиме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Шиһабетдин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Мәрҗани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белән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очраша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. Аннан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соң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1887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елның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 19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июнендә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Уфада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имтихан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тапшырып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имам-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хатыйплык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 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шәһадәтнамәсе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- указ ала.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Шул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ук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1887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елда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Ризаэтдин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Фәхретдиннең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 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гарәп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теле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грамматикасы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буенча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язган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беренче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китабы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басылып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чыга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            1888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елның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җәендә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Петербургка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барып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анда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 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ике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ай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чамасы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яши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заманының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танылган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ислам философы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Җәмалетдин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Әфгани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белән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очраша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Мондый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күренекле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затлар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белән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очрашулары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һәм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аралашулары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Ризаэтдин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Фәхретдингә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бик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зур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тәэсир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ясаган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Ул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Ш.Мәрҗани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Җәмалетдин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Әфгани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һәм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Исмәгыйль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Гаспралыны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үзенең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рухи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остазлары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дип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санаган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            1889-1891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елларда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Р.Фәхретдин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Бөгелмә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оязенең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 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Илбәк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авылында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имам һәм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мөдәррис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Вазыйфаларын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башкарган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. 1891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елда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 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ахунлык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дәрәҗәсен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алган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r"/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ru-RU" sz="11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Ахыры</a:t>
            </a:r>
            <a:r>
              <a:rPr lang="ru-RU" sz="11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1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киләсе</a:t>
            </a:r>
            <a:r>
              <a:rPr lang="ru-RU" sz="11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1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санда</a:t>
            </a:r>
            <a:r>
              <a:rPr lang="ru-RU" sz="11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r>
              <a:rPr lang="ru-RU" sz="1100" dirty="0"/>
              <a:t/>
            </a:r>
            <a:br>
              <a:rPr lang="ru-RU" sz="1100" dirty="0"/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           </a:t>
            </a:r>
            <a:endParaRPr lang="ru-RU" sz="1400" dirty="0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03043" y="2343443"/>
            <a:ext cx="1969662" cy="1853668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3606063" y="5409443"/>
            <a:ext cx="3251937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 fontAlgn="base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Герой-</a:t>
            </a:r>
            <a:r>
              <a:rPr lang="ru-RU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шагыйрь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эзләреннән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indent="449580" algn="just" fontAlgn="base"/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Туган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тел 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h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әм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әдәбияты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атналыгы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кысаларында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Муса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Җәлил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иҗаты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буенча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КВН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үткәрелде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Әлеге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чарада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6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нчы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сыйныф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укучылары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да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катнашты.Укучылар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төркеме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 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ике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тигез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командага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бүленде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аларга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бер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үк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биремнәр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тәкъдим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ителде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Барлык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укучылар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да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тиз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һәм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дөрес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эшләделәр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Балаларга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уен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бик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ошады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Алар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позитив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кызыксыну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куелган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бурычларны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хәл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итү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процессында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 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активлык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мөстәкыйльлек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күрсәтте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төрле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фикерләү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операцияләренә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ия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булды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бер-берсенә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 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ярдәм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 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иттеләр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үзара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 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аңлашып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 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эшләүләрен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күрсәттеләр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ru-RU" sz="1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0708" y="5412061"/>
            <a:ext cx="2841359" cy="182422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8216" y="7236280"/>
            <a:ext cx="2713237" cy="18810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0832" y="5604384"/>
            <a:ext cx="3017167" cy="2280197"/>
          </a:xfrm>
          <a:prstGeom prst="rect">
            <a:avLst/>
          </a:prstGeom>
        </p:spPr>
      </p:pic>
      <p:sp>
        <p:nvSpPr>
          <p:cNvPr id="39" name="Скругленный прямоугольник 38"/>
          <p:cNvSpPr/>
          <p:nvPr/>
        </p:nvSpPr>
        <p:spPr>
          <a:xfrm>
            <a:off x="801673" y="7916469"/>
            <a:ext cx="5990888" cy="121998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5505" y="1331640"/>
            <a:ext cx="318938" cy="4865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04664" y="-1364391"/>
            <a:ext cx="6021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/>
          </a:p>
          <a:p>
            <a:endParaRPr lang="ru-RU" sz="1200" dirty="0"/>
          </a:p>
          <a:p>
            <a:pPr algn="ctr"/>
            <a:endParaRPr lang="tt-RU" sz="1200" dirty="0"/>
          </a:p>
          <a:p>
            <a:pPr algn="ctr"/>
            <a:endParaRPr lang="tt-RU" sz="1200" dirty="0" smtClean="0"/>
          </a:p>
          <a:p>
            <a:pPr algn="ctr"/>
            <a:endParaRPr lang="tt-RU" sz="1200" dirty="0" smtClean="0"/>
          </a:p>
        </p:txBody>
      </p:sp>
      <p:sp>
        <p:nvSpPr>
          <p:cNvPr id="12" name="TextBox 11"/>
          <p:cNvSpPr txBox="1"/>
          <p:nvPr/>
        </p:nvSpPr>
        <p:spPr>
          <a:xfrm flipH="1">
            <a:off x="6425952" y="8620305"/>
            <a:ext cx="440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400" dirty="0"/>
              <a:t>4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7605465" y="1763688"/>
            <a:ext cx="1844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869749" y="-412552"/>
            <a:ext cx="60304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/>
              <a:t> </a:t>
            </a:r>
            <a:r>
              <a:rPr lang="ru-RU" sz="1100" b="1" dirty="0" smtClean="0"/>
              <a:t>                                                                             </a:t>
            </a:r>
            <a:endParaRPr lang="ru-RU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8181530" y="5004048"/>
            <a:ext cx="6064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 smtClean="0"/>
              <a:t>                                                       </a:t>
            </a:r>
            <a:endParaRPr lang="ru-RU" sz="11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-2087742" y="-610344"/>
            <a:ext cx="608217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    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764708" y="611566"/>
            <a:ext cx="6093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200" dirty="0" smtClean="0"/>
              <a:t>      </a:t>
            </a:r>
            <a:endParaRPr lang="ru-RU" sz="1050" dirty="0"/>
          </a:p>
        </p:txBody>
      </p:sp>
      <p:sp>
        <p:nvSpPr>
          <p:cNvPr id="18" name="Прямоугольник 17"/>
          <p:cNvSpPr/>
          <p:nvPr/>
        </p:nvSpPr>
        <p:spPr>
          <a:xfrm flipH="1">
            <a:off x="3717035" y="7596336"/>
            <a:ext cx="31831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92896" y="8078647"/>
            <a:ext cx="2815731" cy="89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Верстка и дизайн –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Тимофеев Э. 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Главный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редактор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Бикмухаметова</a:t>
            </a:r>
            <a:r>
              <a:rPr lang="ru-RU" sz="900" dirty="0">
                <a:latin typeface="Verdana" pitchFamily="34" charset="0"/>
                <a:cs typeface="Arial" charset="0"/>
              </a:rPr>
              <a:t> Р.А.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Корректор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–Юсупова Л.Н.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Адрес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редакции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г.Альметьевск</a:t>
            </a:r>
            <a:r>
              <a:rPr lang="ru-RU" sz="900" dirty="0">
                <a:latin typeface="Verdana" pitchFamily="34" charset="0"/>
                <a:cs typeface="Arial" charset="0"/>
              </a:rPr>
              <a:t>, ул. </a:t>
            </a:r>
            <a:endParaRPr lang="ru-RU" sz="900" dirty="0" smtClean="0">
              <a:latin typeface="Verdana" pitchFamily="34" charset="0"/>
              <a:cs typeface="Arial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Шевченко </a:t>
            </a:r>
            <a:r>
              <a:rPr lang="ru-RU" sz="900" dirty="0">
                <a:latin typeface="Verdana" pitchFamily="34" charset="0"/>
                <a:cs typeface="Arial" charset="0"/>
              </a:rPr>
              <a:t>136, Школа №24, </a:t>
            </a:r>
            <a:r>
              <a:rPr lang="ru-RU" sz="900" dirty="0" err="1">
                <a:latin typeface="Verdana" pitchFamily="34" charset="0"/>
                <a:cs typeface="Arial" charset="0"/>
              </a:rPr>
              <a:t>каб</a:t>
            </a:r>
            <a:r>
              <a:rPr lang="ru-RU" sz="900" dirty="0">
                <a:latin typeface="Verdana" pitchFamily="34" charset="0"/>
                <a:cs typeface="Arial" charset="0"/>
              </a:rPr>
              <a:t>. №302</a:t>
            </a:r>
          </a:p>
        </p:txBody>
      </p:sp>
      <p:sp>
        <p:nvSpPr>
          <p:cNvPr id="11" name="AutoShape 4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6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307975" y="794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783367" y="3910745"/>
            <a:ext cx="59221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/>
              <a:t> </a:t>
            </a:r>
            <a:r>
              <a:rPr lang="ru-RU" sz="1200" dirty="0" smtClean="0"/>
              <a:t>           </a:t>
            </a:r>
            <a:endParaRPr lang="ru-RU" sz="1200" i="1" dirty="0"/>
          </a:p>
        </p:txBody>
      </p:sp>
      <p:sp>
        <p:nvSpPr>
          <p:cNvPr id="19" name="AutoShape 6" descr="http://puch-vesti.ru/media/cache/94/33/d3/f4/66/c5/9433d3f466c579b7054f50f1b07183dc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год кудьтуры"/>
          <p:cNvSpPr>
            <a:spLocks noChangeAspect="1" noChangeArrowheads="1"/>
          </p:cNvSpPr>
          <p:nvPr/>
        </p:nvSpPr>
        <p:spPr bwMode="auto">
          <a:xfrm>
            <a:off x="63500" y="-136525"/>
            <a:ext cx="5133975" cy="329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5" descr="http://parkorel.ru/template/i/events/2019%20%D0%B3%D0%BE%D0%B4%20%D0%B2%20%D0%A0%D0%BE%D1%81%D1%81%D0%B8%D0%B9%D1%81%D0%BA%D0%BE%D0%B9%20%D0%A4%D0%B5%D0%B4%D0%B5%D1%80%D0%B0%D1%86%D0%B8%D0%B8%20%D0%BE%D0%B1%D1%8A%D1%8F%D0%B2%D0%BB%D0%B5%D0%BD%20%D0%93%D0%BE%D0%B4%D0%BE%D0%BC%20%D1%82%D0%B5%D0%B0%D1%82%D1%80%D0%B0/%D0%93%D0%BE%D0%B4_%D1%82%D0%B5%D0%B0%D1%82%D1%80%D0%B0_1200.jp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9" descr="https://apf.mail.ru/cgi-bin/readmsg?id=15492911950000000550;0;1&amp;af_preview=1&amp;exif=1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42863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42613" y="0"/>
            <a:ext cx="6101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/>
          </a:p>
          <a:p>
            <a:endParaRPr lang="ru-RU" sz="1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42613" y="2653580"/>
            <a:ext cx="61019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                         </a:t>
            </a:r>
            <a:endParaRPr lang="ru-RU" sz="1400" dirty="0"/>
          </a:p>
          <a:p>
            <a:r>
              <a:rPr lang="ru-RU" b="1" dirty="0"/>
              <a:t> </a:t>
            </a:r>
            <a:endParaRPr lang="ru-RU" dirty="0"/>
          </a:p>
        </p:txBody>
      </p:sp>
      <p:sp>
        <p:nvSpPr>
          <p:cNvPr id="23" name="AutoShape 5" descr="http://koffkindom.ru/wp-content/uploads/2017/01/soldat-risunok.jp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953346" y="68678"/>
            <a:ext cx="5839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Мгновения совместного творчества! </a:t>
            </a:r>
            <a:r>
              <a:rPr lang="ru-RU" sz="1400" dirty="0">
                <a:solidFill>
                  <a:prstClr val="black"/>
                </a:solidFill>
              </a:rPr>
              <a:t>В школе предметные недели. </a:t>
            </a:r>
            <a:endParaRPr lang="ru-RU" sz="1400" dirty="0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3569" y="2174644"/>
            <a:ext cx="1470986" cy="1961313"/>
          </a:xfrm>
          <a:prstGeom prst="rect">
            <a:avLst/>
          </a:prstGeom>
        </p:spPr>
      </p:pic>
      <p:sp>
        <p:nvSpPr>
          <p:cNvPr id="27" name="AutoShape 2" descr="https://apf.mail.ru/cgi-bin/readmsg?id=16144907041277172017;0;1&amp;exif=1&amp;full=1&amp;x-email=ruzilya.bikmukhametova%40mail.r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AutoShape 4" descr="https://apf.mail.ru/cgi-bin/readmsg?id=16144907041277172017;0;1&amp;exif=1&amp;full=1&amp;x-email=ruzilya.bikmukhametova%40mail.ru"/>
          <p:cNvSpPr>
            <a:spLocks noChangeAspect="1" noChangeArrowheads="1"/>
          </p:cNvSpPr>
          <p:nvPr/>
        </p:nvSpPr>
        <p:spPr bwMode="auto">
          <a:xfrm flipH="1" flipV="1">
            <a:off x="917574" y="617538"/>
            <a:ext cx="2226263" cy="2226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0832" y="384337"/>
            <a:ext cx="2972962" cy="198201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9950" y="500262"/>
            <a:ext cx="1670716" cy="222762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869748" y="1025304"/>
            <a:ext cx="1811789" cy="3154829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5308" y="340211"/>
            <a:ext cx="1985619" cy="2063451"/>
          </a:xfrm>
          <a:prstGeom prst="rect">
            <a:avLst/>
          </a:prstGeom>
        </p:spPr>
      </p:pic>
      <p:sp>
        <p:nvSpPr>
          <p:cNvPr id="33" name="AutoShape 6" descr="https://apf.mail.ru/cgi-bin/readmsg?id=16144906810575683515;0;1&amp;exif=1&amp;full=1&amp;x-email=ruzilya.bikmukhametova%40mail.ru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28451" y="2220488"/>
            <a:ext cx="2531964" cy="2779806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3367" y="3533713"/>
            <a:ext cx="1825563" cy="2163337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69077" y="4331599"/>
            <a:ext cx="1711456" cy="2281941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35535" y="4098635"/>
            <a:ext cx="2705698" cy="2029274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1039" y="5792943"/>
            <a:ext cx="2964791" cy="20903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3637</TotalTime>
  <Words>287</Words>
  <Application>Microsoft Office PowerPoint</Application>
  <PresentationFormat>Экран (4:3)</PresentationFormat>
  <Paragraphs>102</Paragraphs>
  <Slides>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Солнцестояние</vt:lpstr>
      <vt:lpstr> 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Калейдоскоп</dc:title>
  <dc:creator>рушания</dc:creator>
  <cp:lastModifiedBy>Лилия</cp:lastModifiedBy>
  <cp:revision>301</cp:revision>
  <cp:lastPrinted>2016-02-13T10:54:32Z</cp:lastPrinted>
  <dcterms:created xsi:type="dcterms:W3CDTF">2013-09-28T04:10:37Z</dcterms:created>
  <dcterms:modified xsi:type="dcterms:W3CDTF">2021-02-28T15:39:36Z</dcterms:modified>
</cp:coreProperties>
</file>